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abin" panose="020B0604020202020204" charset="0"/>
      <p:regular r:id="rId17"/>
    </p:embeddedFont>
    <p:embeddedFont>
      <p:font typeface="Unbounded" panose="020B0604020202020204" charset="0"/>
      <p:regular r:id="rId18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04755"/>
    <a:srgbClr val="1128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13" autoAdjust="0"/>
    <p:restoredTop sz="94610"/>
  </p:normalViewPr>
  <p:slideViewPr>
    <p:cSldViewPr snapToGrid="0" snapToObjects="1">
      <p:cViewPr>
        <p:scale>
          <a:sx n="60" d="100"/>
          <a:sy n="60" d="100"/>
        </p:scale>
        <p:origin x="516" y="2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907924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1117943" y="7336971"/>
            <a:ext cx="3381829" cy="769257"/>
          </a:xfrm>
          <a:prstGeom prst="rect">
            <a:avLst/>
          </a:prstGeom>
          <a:solidFill>
            <a:srgbClr val="112836"/>
          </a:solidFill>
          <a:ln>
            <a:solidFill>
              <a:srgbClr val="1128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504242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Convertisseur d'unité en C++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271248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Ce projet présente un convertisseur d'unité simple et pratique, codé en C++ pour une utilisation en console.</a:t>
            </a:r>
            <a:endParaRPr lang="en-US" sz="1850" dirty="0"/>
          </a:p>
        </p:txBody>
      </p:sp>
      <p:sp>
        <p:nvSpPr>
          <p:cNvPr id="5" name="Shape 2"/>
          <p:cNvSpPr/>
          <p:nvPr/>
        </p:nvSpPr>
        <p:spPr>
          <a:xfrm>
            <a:off x="837724" y="5324356"/>
            <a:ext cx="382905" cy="382905"/>
          </a:xfrm>
          <a:prstGeom prst="roundRect">
            <a:avLst>
              <a:gd name="adj" fmla="val 23878209"/>
            </a:avLst>
          </a:prstGeom>
          <a:solidFill>
            <a:srgbClr val="2C1C29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970359" y="5466993"/>
            <a:ext cx="117634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Cabin Medium" pitchFamily="34" charset="0"/>
                <a:ea typeface="Cabin Medium" pitchFamily="34" charset="-122"/>
                <a:cs typeface="Cabin Medium" pitchFamily="34" charset="-120"/>
              </a:rPr>
              <a:t>LN</a:t>
            </a:r>
            <a:endParaRPr lang="en-US" sz="750" dirty="0"/>
          </a:p>
        </p:txBody>
      </p:sp>
      <p:sp>
        <p:nvSpPr>
          <p:cNvPr id="7" name="Text 4"/>
          <p:cNvSpPr/>
          <p:nvPr/>
        </p:nvSpPr>
        <p:spPr>
          <a:xfrm>
            <a:off x="1340287" y="5306497"/>
            <a:ext cx="2164199" cy="418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350" b="1" dirty="0">
                <a:solidFill>
                  <a:srgbClr val="CAD6DE"/>
                </a:solidFill>
                <a:latin typeface="Cabin Bold" pitchFamily="34" charset="0"/>
                <a:ea typeface="Cabin Bold" pitchFamily="34" charset="-122"/>
                <a:cs typeface="Cabin Bold" pitchFamily="34" charset="-120"/>
              </a:rPr>
              <a:t>par LOUIS </a:t>
            </a:r>
            <a:r>
              <a:rPr lang="en-US" sz="2350" b="1" dirty="0" smtClean="0">
                <a:solidFill>
                  <a:srgbClr val="CAD6DE"/>
                </a:solidFill>
                <a:latin typeface="Cabin Bold" pitchFamily="34" charset="0"/>
                <a:ea typeface="Cabin Bold" pitchFamily="34" charset="-122"/>
                <a:cs typeface="Cabin Bold" pitchFamily="34" charset="-120"/>
              </a:rPr>
              <a:t>NDJIE ET RICH BRIAN</a:t>
            </a:r>
            <a:endParaRPr lang="en-US" sz="2350" dirty="0"/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6" grpId="0" animBg="1"/>
      <p:bldP spid="7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3771067"/>
            <a:ext cx="12954952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Conclusion et perspectives d'amélioration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5657731"/>
            <a:ext cx="4078962" cy="789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200"/>
              </a:lnSpc>
              <a:buNone/>
            </a:pPr>
            <a:r>
              <a:rPr lang="en-US" sz="6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6200" dirty="0"/>
          </a:p>
        </p:txBody>
      </p:sp>
      <p:sp>
        <p:nvSpPr>
          <p:cNvPr id="5" name="Text 2"/>
          <p:cNvSpPr/>
          <p:nvPr/>
        </p:nvSpPr>
        <p:spPr>
          <a:xfrm>
            <a:off x="837724" y="6746677"/>
            <a:ext cx="4078962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Extension des fonctionnalités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275659" y="5657731"/>
            <a:ext cx="4078962" cy="789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200"/>
              </a:lnSpc>
              <a:buNone/>
            </a:pPr>
            <a:r>
              <a:rPr lang="en-US" sz="6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6200" dirty="0"/>
          </a:p>
        </p:txBody>
      </p:sp>
      <p:sp>
        <p:nvSpPr>
          <p:cNvPr id="7" name="Text 4"/>
          <p:cNvSpPr/>
          <p:nvPr/>
        </p:nvSpPr>
        <p:spPr>
          <a:xfrm>
            <a:off x="5275659" y="6746677"/>
            <a:ext cx="4078962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Amélioration de l'interface utilisateur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9713595" y="5657731"/>
            <a:ext cx="4079081" cy="789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200"/>
              </a:lnSpc>
              <a:buNone/>
            </a:pPr>
            <a:r>
              <a:rPr lang="en-US" sz="6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6200" dirty="0"/>
          </a:p>
        </p:txBody>
      </p:sp>
      <p:sp>
        <p:nvSpPr>
          <p:cNvPr id="9" name="Text 6"/>
          <p:cNvSpPr/>
          <p:nvPr/>
        </p:nvSpPr>
        <p:spPr>
          <a:xfrm>
            <a:off x="9713595" y="6746677"/>
            <a:ext cx="4079081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Intégration avec d'autres langages</a:t>
            </a:r>
            <a:endParaRPr lang="en-US" sz="2200" dirty="0"/>
          </a:p>
        </p:txBody>
      </p:sp>
      <p:sp>
        <p:nvSpPr>
          <p:cNvPr id="10" name="Rectangle 9"/>
          <p:cNvSpPr/>
          <p:nvPr/>
        </p:nvSpPr>
        <p:spPr>
          <a:xfrm>
            <a:off x="11117943" y="7450575"/>
            <a:ext cx="3381829" cy="655653"/>
          </a:xfrm>
          <a:prstGeom prst="rect">
            <a:avLst/>
          </a:prstGeom>
          <a:solidFill>
            <a:srgbClr val="112836"/>
          </a:solidFill>
          <a:ln>
            <a:solidFill>
              <a:srgbClr val="1128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117943" y="7336971"/>
            <a:ext cx="3381829" cy="769257"/>
          </a:xfrm>
          <a:prstGeom prst="rect">
            <a:avLst/>
          </a:prstGeom>
          <a:solidFill>
            <a:srgbClr val="112836"/>
          </a:solidFill>
          <a:ln>
            <a:solidFill>
              <a:srgbClr val="1128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ext 0"/>
          <p:cNvSpPr/>
          <p:nvPr/>
        </p:nvSpPr>
        <p:spPr>
          <a:xfrm>
            <a:off x="837724" y="2677239"/>
            <a:ext cx="11301651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Introduction et objectifs du projet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979545"/>
            <a:ext cx="2858929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Objectif principal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570809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Concevoir un convertisseur d'unité flexible et facile à utiliser pour simplifier les conversions courantes.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7614761" y="3979545"/>
            <a:ext cx="3683794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Objectifs secondaires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614761" y="4570809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Développer une application robuste, gérant les erreurs d'entrée et optimisant les performances.</a:t>
            </a:r>
            <a:endParaRPr lang="en-US" sz="185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0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3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1117943" y="7336971"/>
            <a:ext cx="3381829" cy="769257"/>
          </a:xfrm>
          <a:prstGeom prst="rect">
            <a:avLst/>
          </a:prstGeom>
          <a:solidFill>
            <a:srgbClr val="112836"/>
          </a:solidFill>
          <a:ln>
            <a:solidFill>
              <a:srgbClr val="1128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3930968"/>
            <a:ext cx="1017924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Présentation du convertisseur</a:t>
            </a:r>
            <a:endParaRPr lang="en-US" sz="4400" dirty="0"/>
          </a:p>
        </p:txBody>
      </p:sp>
      <p:sp>
        <p:nvSpPr>
          <p:cNvPr id="5" name="Text 2"/>
          <p:cNvSpPr/>
          <p:nvPr/>
        </p:nvSpPr>
        <p:spPr>
          <a:xfrm>
            <a:off x="1495901" y="526315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Fonctionnement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495901" y="5758696"/>
            <a:ext cx="3500557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L'utilisateur sélectionne le type de conversion (par exemple, longueur, poids) puis les unités de départ et d'arrivée.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5893951" y="526315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Entrée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893951" y="5758696"/>
            <a:ext cx="350055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L'utilisateur saisit la valeur à convertir.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10292001" y="526315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Sortie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92001" y="5758696"/>
            <a:ext cx="3500557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Le programme affiche la valeur convertie, précisant les unités de départ et d'arrivée.</a:t>
            </a:r>
            <a:endParaRPr lang="en-US" sz="1850" dirty="0"/>
          </a:p>
        </p:txBody>
      </p:sp>
      <p:sp>
        <p:nvSpPr>
          <p:cNvPr id="14" name="Rectangle 13"/>
          <p:cNvSpPr/>
          <p:nvPr/>
        </p:nvSpPr>
        <p:spPr>
          <a:xfrm>
            <a:off x="743341" y="5263158"/>
            <a:ext cx="446187" cy="418862"/>
          </a:xfrm>
          <a:prstGeom prst="rect">
            <a:avLst/>
          </a:prstGeom>
          <a:solidFill>
            <a:srgbClr val="304755"/>
          </a:solidFill>
          <a:ln>
            <a:solidFill>
              <a:srgbClr val="3047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I.</a:t>
            </a:r>
            <a:endParaRPr lang="fr-FR" dirty="0"/>
          </a:p>
        </p:txBody>
      </p:sp>
      <p:sp>
        <p:nvSpPr>
          <p:cNvPr id="15" name="Rectangle 14"/>
          <p:cNvSpPr/>
          <p:nvPr/>
        </p:nvSpPr>
        <p:spPr>
          <a:xfrm>
            <a:off x="5105013" y="5263158"/>
            <a:ext cx="446187" cy="418862"/>
          </a:xfrm>
          <a:prstGeom prst="rect">
            <a:avLst/>
          </a:prstGeom>
          <a:solidFill>
            <a:srgbClr val="304755"/>
          </a:solidFill>
          <a:ln>
            <a:solidFill>
              <a:srgbClr val="3047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II.</a:t>
            </a:r>
            <a:endParaRPr lang="fr-FR" dirty="0"/>
          </a:p>
        </p:txBody>
      </p:sp>
      <p:sp>
        <p:nvSpPr>
          <p:cNvPr id="16" name="Rectangle 15"/>
          <p:cNvSpPr/>
          <p:nvPr/>
        </p:nvSpPr>
        <p:spPr>
          <a:xfrm>
            <a:off x="9466685" y="5229701"/>
            <a:ext cx="446187" cy="418862"/>
          </a:xfrm>
          <a:prstGeom prst="rect">
            <a:avLst/>
          </a:prstGeom>
          <a:solidFill>
            <a:srgbClr val="304755"/>
          </a:solidFill>
          <a:ln>
            <a:solidFill>
              <a:srgbClr val="3047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III.</a:t>
            </a:r>
            <a:endParaRPr lang="fr-FR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8" grpId="0" animBg="1"/>
      <p:bldP spid="9" grpId="0" animBg="1"/>
      <p:bldP spid="11" grpId="0" animBg="1"/>
      <p:bldP spid="12" grpId="0" animBg="1"/>
      <p:bldP spid="14" grpId="0" animBg="1"/>
      <p:bldP spid="15" grpId="0" animBg="1"/>
      <p:bldP spid="1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11117943" y="7336971"/>
            <a:ext cx="3381829" cy="769257"/>
          </a:xfrm>
          <a:prstGeom prst="rect">
            <a:avLst/>
          </a:prstGeom>
          <a:solidFill>
            <a:srgbClr val="112836"/>
          </a:solidFill>
          <a:ln>
            <a:solidFill>
              <a:srgbClr val="1128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179909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Unités de mesure supportées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2946916"/>
            <a:ext cx="3614618" cy="2123242"/>
          </a:xfrm>
          <a:prstGeom prst="roundRect">
            <a:avLst>
              <a:gd name="adj" fmla="val 1691"/>
            </a:avLst>
          </a:prstGeom>
          <a:solidFill>
            <a:srgbClr val="304755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sp>
      <p:sp>
        <p:nvSpPr>
          <p:cNvPr id="5" name="Text 2"/>
          <p:cNvSpPr/>
          <p:nvPr/>
        </p:nvSpPr>
        <p:spPr>
          <a:xfrm>
            <a:off x="6563439" y="318623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Longueur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63439" y="3681770"/>
            <a:ext cx="3135987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1850" dirty="0" err="1" smtClean="0">
                <a:solidFill>
                  <a:srgbClr val="CAD6DE"/>
                </a:solidFill>
                <a:latin typeface="Cabin" pitchFamily="34" charset="0"/>
              </a:rPr>
              <a:t>Mètres</a:t>
            </a:r>
            <a:r>
              <a:rPr lang="en-US" sz="1850" dirty="0" smtClean="0">
                <a:solidFill>
                  <a:srgbClr val="CAD6DE"/>
                </a:solidFill>
                <a:latin typeface="Cabin" pitchFamily="34" charset="0"/>
              </a:rPr>
              <a:t>, </a:t>
            </a:r>
            <a:r>
              <a:rPr lang="en-US" sz="1850" dirty="0" err="1" smtClean="0">
                <a:solidFill>
                  <a:srgbClr val="CAD6DE"/>
                </a:solidFill>
                <a:latin typeface="Cabin" pitchFamily="34" charset="0"/>
              </a:rPr>
              <a:t>kilomètre</a:t>
            </a:r>
            <a:r>
              <a:rPr lang="en-US" sz="1850" dirty="0" smtClean="0">
                <a:solidFill>
                  <a:srgbClr val="CAD6DE"/>
                </a:solidFill>
                <a:latin typeface="Cabin" pitchFamily="34" charset="0"/>
              </a:rPr>
              <a:t>, </a:t>
            </a:r>
            <a:r>
              <a:rPr lang="en-US" sz="1850" dirty="0" err="1" smtClean="0">
                <a:solidFill>
                  <a:srgbClr val="CAD6DE"/>
                </a:solidFill>
                <a:latin typeface="Cabin" pitchFamily="34" charset="0"/>
              </a:rPr>
              <a:t>hectomètre</a:t>
            </a:r>
            <a:r>
              <a:rPr lang="en-US" sz="1850" dirty="0" smtClean="0">
                <a:solidFill>
                  <a:srgbClr val="CAD6DE"/>
                </a:solidFill>
                <a:latin typeface="Cabin" pitchFamily="34" charset="0"/>
              </a:rPr>
              <a:t> , </a:t>
            </a:r>
            <a:r>
              <a:rPr lang="en-US" sz="1850" dirty="0" err="1" smtClean="0">
                <a:solidFill>
                  <a:srgbClr val="CAD6DE"/>
                </a:solidFill>
                <a:latin typeface="Cabin" pitchFamily="34" charset="0"/>
              </a:rPr>
              <a:t>décamètre</a:t>
            </a:r>
            <a:r>
              <a:rPr lang="en-US" sz="1850" dirty="0" smtClean="0">
                <a:solidFill>
                  <a:srgbClr val="CAD6DE"/>
                </a:solidFill>
                <a:latin typeface="Cabin" pitchFamily="34" charset="0"/>
              </a:rPr>
              <a:t>, </a:t>
            </a:r>
            <a:r>
              <a:rPr lang="en-US" sz="1850" dirty="0" err="1" smtClean="0">
                <a:solidFill>
                  <a:srgbClr val="CAD6DE"/>
                </a:solidFill>
                <a:latin typeface="Cabin" pitchFamily="34" charset="0"/>
              </a:rPr>
              <a:t>décimètre</a:t>
            </a:r>
            <a:r>
              <a:rPr lang="en-US" sz="1850" dirty="0" smtClean="0">
                <a:solidFill>
                  <a:srgbClr val="CAD6DE"/>
                </a:solidFill>
                <a:latin typeface="Cabin" pitchFamily="34" charset="0"/>
              </a:rPr>
              <a:t>, </a:t>
            </a:r>
            <a:r>
              <a:rPr lang="en-US" sz="1850" dirty="0" err="1" smtClean="0">
                <a:solidFill>
                  <a:srgbClr val="CAD6DE"/>
                </a:solidFill>
                <a:latin typeface="Cabin" pitchFamily="34" charset="0"/>
              </a:rPr>
              <a:t>centimètre</a:t>
            </a:r>
            <a:r>
              <a:rPr lang="en-US" sz="1850" dirty="0" smtClean="0">
                <a:solidFill>
                  <a:srgbClr val="CAD6DE"/>
                </a:solidFill>
                <a:latin typeface="Cabin" pitchFamily="34" charset="0"/>
              </a:rPr>
              <a:t>, </a:t>
            </a:r>
            <a:r>
              <a:rPr lang="en-US" sz="1850" dirty="0" err="1" smtClean="0">
                <a:solidFill>
                  <a:srgbClr val="CAD6DE"/>
                </a:solidFill>
                <a:latin typeface="Cabin" pitchFamily="34" charset="0"/>
              </a:rPr>
              <a:t>millimètre</a:t>
            </a:r>
            <a:r>
              <a:rPr lang="en-US" sz="1850" dirty="0" smtClean="0">
                <a:solidFill>
                  <a:srgbClr val="CAD6DE"/>
                </a:solidFill>
                <a:latin typeface="Cabin" pitchFamily="34" charset="0"/>
              </a:rPr>
              <a:t>, miles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10178058" y="2946915"/>
            <a:ext cx="3614618" cy="4390056"/>
          </a:xfrm>
          <a:prstGeom prst="roundRect">
            <a:avLst>
              <a:gd name="adj" fmla="val 1691"/>
            </a:avLst>
          </a:prstGeom>
          <a:solidFill>
            <a:srgbClr val="304755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sp>
      <p:sp>
        <p:nvSpPr>
          <p:cNvPr id="8" name="Text 5"/>
          <p:cNvSpPr/>
          <p:nvPr/>
        </p:nvSpPr>
        <p:spPr>
          <a:xfrm>
            <a:off x="10417373" y="318623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Poids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17373" y="3681769"/>
            <a:ext cx="3135987" cy="27455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endParaRPr lang="en-US" sz="1850" dirty="0" smtClean="0">
              <a:solidFill>
                <a:srgbClr val="CAD6DE"/>
              </a:solidFill>
              <a:latin typeface="Cabin" pitchFamily="34" charset="0"/>
              <a:ea typeface="Cabin" pitchFamily="34" charset="-122"/>
              <a:cs typeface="Cabin" pitchFamily="34" charset="-120"/>
            </a:endParaRPr>
          </a:p>
          <a:p>
            <a:pPr marL="0" indent="0" algn="ctr">
              <a:lnSpc>
                <a:spcPts val="3000"/>
              </a:lnSpc>
              <a:buNone/>
            </a:pPr>
            <a:endParaRPr lang="en-US" sz="1850" dirty="0" smtClean="0">
              <a:solidFill>
                <a:srgbClr val="CAD6DE"/>
              </a:solidFill>
              <a:latin typeface="Cabin" pitchFamily="34" charset="0"/>
              <a:ea typeface="Cabin" pitchFamily="34" charset="-122"/>
              <a:cs typeface="Cabin" pitchFamily="34" charset="-120"/>
            </a:endParaRPr>
          </a:p>
          <a:p>
            <a:pPr marL="0" indent="0" algn="ctr">
              <a:lnSpc>
                <a:spcPts val="3000"/>
              </a:lnSpc>
              <a:buNone/>
            </a:pPr>
            <a:r>
              <a:rPr lang="en-US" sz="1850" dirty="0" err="1" smtClean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Grammes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, </a:t>
            </a:r>
            <a:r>
              <a:rPr lang="en-US" sz="185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kilogrammes</a:t>
            </a:r>
            <a:r>
              <a:rPr lang="en-US" sz="1850" dirty="0" smtClean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, </a:t>
            </a:r>
            <a:r>
              <a:rPr lang="en-US" sz="1850" dirty="0" err="1" smtClean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hectogrammes</a:t>
            </a:r>
            <a:r>
              <a:rPr lang="en-US" sz="1850" dirty="0" smtClean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, </a:t>
            </a:r>
            <a:r>
              <a:rPr lang="en-US" sz="1850" dirty="0" err="1" smtClean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décagrammes</a:t>
            </a:r>
            <a:r>
              <a:rPr lang="en-US" sz="1850" dirty="0" smtClean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, </a:t>
            </a:r>
            <a:r>
              <a:rPr lang="en-US" sz="1850" dirty="0" err="1" smtClean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décigrammes</a:t>
            </a:r>
            <a:r>
              <a:rPr lang="en-US" sz="1850" dirty="0" smtClean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, </a:t>
            </a:r>
            <a:r>
              <a:rPr lang="en-US" sz="1850" dirty="0" err="1" smtClean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centigrammes</a:t>
            </a:r>
            <a:r>
              <a:rPr lang="en-US" sz="1850" dirty="0" smtClean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, </a:t>
            </a:r>
            <a:r>
              <a:rPr lang="en-US" sz="1850" dirty="0" err="1" smtClean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milligrammes</a:t>
            </a:r>
            <a:r>
              <a:rPr lang="en-US" sz="1850" dirty="0" smtClean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, livres 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324124" y="5309473"/>
            <a:ext cx="3614618" cy="2027498"/>
          </a:xfrm>
          <a:prstGeom prst="roundRect">
            <a:avLst>
              <a:gd name="adj" fmla="val 2063"/>
            </a:avLst>
          </a:prstGeom>
          <a:solidFill>
            <a:srgbClr val="304755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sp>
      <p:sp>
        <p:nvSpPr>
          <p:cNvPr id="11" name="Text 8"/>
          <p:cNvSpPr/>
          <p:nvPr/>
        </p:nvSpPr>
        <p:spPr>
          <a:xfrm>
            <a:off x="6563439" y="554878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 smtClean="0">
                <a:solidFill>
                  <a:srgbClr val="CAD6DE"/>
                </a:solidFill>
                <a:latin typeface="Unbounded" pitchFamily="34" charset="0"/>
              </a:rPr>
              <a:t>Volume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63439" y="6044327"/>
            <a:ext cx="3135987" cy="1096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1850" dirty="0" err="1" smtClean="0">
                <a:solidFill>
                  <a:srgbClr val="CAD6DE"/>
                </a:solidFill>
                <a:latin typeface="Cabin" pitchFamily="34" charset="0"/>
              </a:rPr>
              <a:t>Litres</a:t>
            </a:r>
            <a:r>
              <a:rPr lang="en-US" sz="1850" dirty="0" smtClean="0">
                <a:solidFill>
                  <a:srgbClr val="CAD6DE"/>
                </a:solidFill>
                <a:latin typeface="Cabin" pitchFamily="34" charset="0"/>
              </a:rPr>
              <a:t>, </a:t>
            </a:r>
            <a:r>
              <a:rPr lang="en-US" sz="1850" dirty="0" err="1" smtClean="0">
                <a:solidFill>
                  <a:srgbClr val="CAD6DE"/>
                </a:solidFill>
                <a:latin typeface="Cabin" pitchFamily="34" charset="0"/>
              </a:rPr>
              <a:t>hectolitres</a:t>
            </a:r>
            <a:r>
              <a:rPr lang="en-US" sz="1850" dirty="0" smtClean="0">
                <a:solidFill>
                  <a:srgbClr val="CAD6DE"/>
                </a:solidFill>
                <a:latin typeface="Cabin" pitchFamily="34" charset="0"/>
              </a:rPr>
              <a:t>, </a:t>
            </a:r>
            <a:r>
              <a:rPr lang="en-US" sz="1850" dirty="0" err="1" smtClean="0">
                <a:solidFill>
                  <a:srgbClr val="CAD6DE"/>
                </a:solidFill>
                <a:latin typeface="Cabin" pitchFamily="34" charset="0"/>
              </a:rPr>
              <a:t>décalitres</a:t>
            </a:r>
            <a:r>
              <a:rPr lang="en-US" sz="1850" dirty="0" smtClean="0">
                <a:solidFill>
                  <a:srgbClr val="CAD6DE"/>
                </a:solidFill>
                <a:latin typeface="Cabin" pitchFamily="34" charset="0"/>
              </a:rPr>
              <a:t>, </a:t>
            </a:r>
          </a:p>
          <a:p>
            <a:pPr marL="0" indent="0" algn="ctr">
              <a:lnSpc>
                <a:spcPts val="3000"/>
              </a:lnSpc>
              <a:buNone/>
            </a:pPr>
            <a:r>
              <a:rPr lang="en-US" sz="1850" dirty="0" err="1" smtClean="0">
                <a:solidFill>
                  <a:srgbClr val="CAD6DE"/>
                </a:solidFill>
                <a:latin typeface="Cabin" pitchFamily="34" charset="0"/>
              </a:rPr>
              <a:t>décilitres</a:t>
            </a:r>
            <a:r>
              <a:rPr lang="en-US" sz="1850" dirty="0" smtClean="0">
                <a:solidFill>
                  <a:srgbClr val="CAD6DE"/>
                </a:solidFill>
                <a:latin typeface="Cabin" pitchFamily="34" charset="0"/>
              </a:rPr>
              <a:t>, </a:t>
            </a:r>
            <a:r>
              <a:rPr lang="en-US" sz="1850" dirty="0" err="1" smtClean="0">
                <a:solidFill>
                  <a:srgbClr val="CAD6DE"/>
                </a:solidFill>
                <a:latin typeface="Cabin" pitchFamily="34" charset="0"/>
              </a:rPr>
              <a:t>centilitres</a:t>
            </a:r>
            <a:r>
              <a:rPr lang="en-US" sz="1850" dirty="0" smtClean="0">
                <a:solidFill>
                  <a:srgbClr val="CAD6DE"/>
                </a:solidFill>
                <a:latin typeface="Cabin" pitchFamily="34" charset="0"/>
              </a:rPr>
              <a:t>, </a:t>
            </a:r>
            <a:r>
              <a:rPr lang="en-US" sz="1850" dirty="0" err="1" smtClean="0">
                <a:solidFill>
                  <a:srgbClr val="CAD6DE"/>
                </a:solidFill>
                <a:latin typeface="Cabin" pitchFamily="34" charset="0"/>
              </a:rPr>
              <a:t>millilitres</a:t>
            </a:r>
            <a:r>
              <a:rPr lang="en-US" sz="1850" dirty="0" smtClean="0">
                <a:solidFill>
                  <a:srgbClr val="CAD6DE"/>
                </a:solidFill>
                <a:latin typeface="Cabin" pitchFamily="34" charset="0"/>
              </a:rPr>
              <a:t>, </a:t>
            </a:r>
          </a:p>
          <a:p>
            <a:pPr marL="0" indent="0" algn="ctr">
              <a:lnSpc>
                <a:spcPts val="3000"/>
              </a:lnSpc>
              <a:buNone/>
            </a:pPr>
            <a:r>
              <a:rPr lang="en-US" sz="1850" dirty="0" smtClean="0">
                <a:solidFill>
                  <a:srgbClr val="CAD6DE"/>
                </a:solidFill>
                <a:latin typeface="Cabin" pitchFamily="34" charset="0"/>
              </a:rPr>
              <a:t>gallon</a:t>
            </a:r>
            <a:endParaRPr lang="en-US" sz="18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6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9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2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8" grpId="0" animBg="1"/>
      <p:bldP spid="9" grpId="0" animBg="1"/>
      <p:bldP spid="1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11117943" y="7336971"/>
            <a:ext cx="3381829" cy="769257"/>
          </a:xfrm>
          <a:prstGeom prst="rect">
            <a:avLst/>
          </a:prstGeom>
          <a:solidFill>
            <a:srgbClr val="112836"/>
          </a:solidFill>
          <a:ln>
            <a:solidFill>
              <a:srgbClr val="1128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25579" y="822008"/>
            <a:ext cx="7492841" cy="13875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3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Conception de l'interface utilisateur</a:t>
            </a:r>
            <a:endParaRPr lang="en-US" sz="43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579" y="2563297"/>
            <a:ext cx="589598" cy="58959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25579" y="3388757"/>
            <a:ext cx="2775109" cy="346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Menu principal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825579" y="3877032"/>
            <a:ext cx="3569494" cy="7546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Offre une liste des </a:t>
            </a:r>
            <a:r>
              <a:rPr lang="en-US" sz="1850" dirty="0" err="1" smtClean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différentes</a:t>
            </a:r>
            <a:r>
              <a:rPr lang="en-US" sz="1850" dirty="0" smtClean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options </a:t>
            </a:r>
            <a:r>
              <a:rPr lang="en-US" sz="1850" dirty="0" err="1" smtClean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disponibles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.</a:t>
            </a:r>
            <a:endParaRPr lang="en-US" sz="18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48808" y="2563297"/>
            <a:ext cx="589598" cy="58959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48808" y="3388757"/>
            <a:ext cx="3311604" cy="346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Sélection des unités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4748808" y="3877032"/>
            <a:ext cx="3569613" cy="7546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Permet à l'utilisateur de choisir les unités de départ et d'arrivée.</a:t>
            </a:r>
            <a:endParaRPr lang="en-US" sz="18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5579" y="5339239"/>
            <a:ext cx="589598" cy="58959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825579" y="6164699"/>
            <a:ext cx="2922032" cy="346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Saisie de la valeur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825579" y="6652974"/>
            <a:ext cx="3569494" cy="7546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Demande à l'utilisateur de saisir la valeur à convertir.</a:t>
            </a:r>
            <a:endParaRPr lang="en-US" sz="18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48808" y="5339239"/>
            <a:ext cx="589598" cy="589598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4748808" y="6164699"/>
            <a:ext cx="3536037" cy="346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Affichage du résultat</a:t>
            </a:r>
            <a:endParaRPr lang="en-US" sz="2150" dirty="0"/>
          </a:p>
        </p:txBody>
      </p:sp>
      <p:sp>
        <p:nvSpPr>
          <p:cNvPr id="15" name="Text 8"/>
          <p:cNvSpPr/>
          <p:nvPr/>
        </p:nvSpPr>
        <p:spPr>
          <a:xfrm>
            <a:off x="4748808" y="6652974"/>
            <a:ext cx="3569613" cy="7546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Affiche la valeur convertie avec les unités correspondantes.</a:t>
            </a:r>
            <a:endParaRPr lang="en-US" sz="18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8" grpId="0" animBg="1"/>
      <p:bldP spid="9" grpId="0" animBg="1"/>
      <p:bldP spid="11" grpId="0" animBg="1"/>
      <p:bldP spid="1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1117943" y="7336971"/>
            <a:ext cx="3381829" cy="769257"/>
          </a:xfrm>
          <a:prstGeom prst="rect">
            <a:avLst/>
          </a:prstGeom>
          <a:solidFill>
            <a:srgbClr val="112836"/>
          </a:solidFill>
          <a:ln>
            <a:solidFill>
              <a:srgbClr val="1128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3664" y="801291"/>
            <a:ext cx="7656671" cy="12496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00"/>
              </a:lnSpc>
              <a:buNone/>
            </a:pPr>
            <a:r>
              <a:rPr lang="en-US" sz="39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Implémentation du convertisseur en C++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1050846" y="2369582"/>
            <a:ext cx="22860" cy="5058608"/>
          </a:xfrm>
          <a:prstGeom prst="roundRect">
            <a:avLst>
              <a:gd name="adj" fmla="val 139420"/>
            </a:avLst>
          </a:prstGeom>
          <a:solidFill>
            <a:srgbClr val="49606E"/>
          </a:solidFill>
          <a:ln/>
        </p:spPr>
      </p:sp>
      <p:sp>
        <p:nvSpPr>
          <p:cNvPr id="5" name="Shape 2"/>
          <p:cNvSpPr/>
          <p:nvPr/>
        </p:nvSpPr>
        <p:spPr>
          <a:xfrm>
            <a:off x="1278434" y="2836069"/>
            <a:ext cx="743664" cy="22860"/>
          </a:xfrm>
          <a:prstGeom prst="roundRect">
            <a:avLst>
              <a:gd name="adj" fmla="val 139420"/>
            </a:avLst>
          </a:prstGeom>
          <a:solidFill>
            <a:srgbClr val="49606E"/>
          </a:solidFill>
          <a:ln/>
        </p:spPr>
      </p:sp>
      <p:sp>
        <p:nvSpPr>
          <p:cNvPr id="6" name="Shape 3"/>
          <p:cNvSpPr/>
          <p:nvPr/>
        </p:nvSpPr>
        <p:spPr>
          <a:xfrm>
            <a:off x="823258" y="2608540"/>
            <a:ext cx="478036" cy="478036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sp>
        <p:nvSpPr>
          <p:cNvPr id="7" name="Text 4"/>
          <p:cNvSpPr/>
          <p:nvPr/>
        </p:nvSpPr>
        <p:spPr>
          <a:xfrm>
            <a:off x="991612" y="2697599"/>
            <a:ext cx="141327" cy="2999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350" dirty="0"/>
          </a:p>
        </p:txBody>
      </p:sp>
      <p:sp>
        <p:nvSpPr>
          <p:cNvPr id="8" name="Text 5"/>
          <p:cNvSpPr/>
          <p:nvPr/>
        </p:nvSpPr>
        <p:spPr>
          <a:xfrm>
            <a:off x="2230874" y="2581989"/>
            <a:ext cx="5699046" cy="3123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Définition des fonctions de conversion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2230874" y="3021687"/>
            <a:ext cx="6169462" cy="6800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Définir les fonctions nécessaires pour chaque type de conversion (par exemple, convertirCentimètresEnPouces()).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1278434" y="4593074"/>
            <a:ext cx="743664" cy="22860"/>
          </a:xfrm>
          <a:prstGeom prst="roundRect">
            <a:avLst>
              <a:gd name="adj" fmla="val 139420"/>
            </a:avLst>
          </a:prstGeom>
          <a:solidFill>
            <a:srgbClr val="49606E"/>
          </a:solidFill>
          <a:ln/>
        </p:spPr>
      </p:sp>
      <p:sp>
        <p:nvSpPr>
          <p:cNvPr id="11" name="Shape 8"/>
          <p:cNvSpPr/>
          <p:nvPr/>
        </p:nvSpPr>
        <p:spPr>
          <a:xfrm>
            <a:off x="823258" y="4365546"/>
            <a:ext cx="478036" cy="478036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sp>
        <p:nvSpPr>
          <p:cNvPr id="12" name="Text 9"/>
          <p:cNvSpPr/>
          <p:nvPr/>
        </p:nvSpPr>
        <p:spPr>
          <a:xfrm>
            <a:off x="943868" y="4454604"/>
            <a:ext cx="236696" cy="2999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350" dirty="0"/>
          </a:p>
        </p:txBody>
      </p:sp>
      <p:sp>
        <p:nvSpPr>
          <p:cNvPr id="13" name="Text 10"/>
          <p:cNvSpPr/>
          <p:nvPr/>
        </p:nvSpPr>
        <p:spPr>
          <a:xfrm>
            <a:off x="2230874" y="4338995"/>
            <a:ext cx="4574143" cy="3123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Gestion des entrées utilisateur</a:t>
            </a:r>
            <a:endParaRPr lang="en-US" sz="1950" dirty="0"/>
          </a:p>
        </p:txBody>
      </p:sp>
      <p:sp>
        <p:nvSpPr>
          <p:cNvPr id="14" name="Text 11"/>
          <p:cNvSpPr/>
          <p:nvPr/>
        </p:nvSpPr>
        <p:spPr>
          <a:xfrm>
            <a:off x="2230874" y="4778692"/>
            <a:ext cx="6169462" cy="6800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Utiliser les fonctions d'entrée standard (cin) pour récupérer les choix de l'utilisateur et les valeurs à convertir.</a:t>
            </a:r>
            <a:endParaRPr lang="en-US" sz="1650" dirty="0"/>
          </a:p>
        </p:txBody>
      </p:sp>
      <p:sp>
        <p:nvSpPr>
          <p:cNvPr id="15" name="Shape 12"/>
          <p:cNvSpPr/>
          <p:nvPr/>
        </p:nvSpPr>
        <p:spPr>
          <a:xfrm>
            <a:off x="1278434" y="6350079"/>
            <a:ext cx="743664" cy="22860"/>
          </a:xfrm>
          <a:prstGeom prst="roundRect">
            <a:avLst>
              <a:gd name="adj" fmla="val 139420"/>
            </a:avLst>
          </a:prstGeom>
          <a:solidFill>
            <a:srgbClr val="49606E"/>
          </a:solidFill>
          <a:ln/>
        </p:spPr>
      </p:sp>
      <p:sp>
        <p:nvSpPr>
          <p:cNvPr id="16" name="Shape 13"/>
          <p:cNvSpPr/>
          <p:nvPr/>
        </p:nvSpPr>
        <p:spPr>
          <a:xfrm>
            <a:off x="823258" y="6122551"/>
            <a:ext cx="478036" cy="478036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sp>
        <p:nvSpPr>
          <p:cNvPr id="17" name="Text 14"/>
          <p:cNvSpPr/>
          <p:nvPr/>
        </p:nvSpPr>
        <p:spPr>
          <a:xfrm>
            <a:off x="941606" y="6211610"/>
            <a:ext cx="241221" cy="2999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350" dirty="0"/>
          </a:p>
        </p:txBody>
      </p:sp>
      <p:sp>
        <p:nvSpPr>
          <p:cNvPr id="18" name="Text 15"/>
          <p:cNvSpPr/>
          <p:nvPr/>
        </p:nvSpPr>
        <p:spPr>
          <a:xfrm>
            <a:off x="2230874" y="6096000"/>
            <a:ext cx="3525322" cy="3123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Affichage des résultats</a:t>
            </a:r>
            <a:endParaRPr lang="en-US" sz="1950" dirty="0"/>
          </a:p>
        </p:txBody>
      </p:sp>
      <p:sp>
        <p:nvSpPr>
          <p:cNvPr id="19" name="Text 16"/>
          <p:cNvSpPr/>
          <p:nvPr/>
        </p:nvSpPr>
        <p:spPr>
          <a:xfrm>
            <a:off x="2230874" y="6535698"/>
            <a:ext cx="6169462" cy="6800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Utiliser les fonctions de sortie standard (cout) pour afficher les résultats de la conversion.</a:t>
            </a:r>
            <a:endParaRPr lang="en-US" sz="1650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animBg="1"/>
      <p:bldP spid="8" grpId="0" animBg="1"/>
      <p:bldP spid="12" grpId="0" animBg="1"/>
      <p:bldP spid="13" grpId="0" animBg="1"/>
      <p:bldP spid="14" grpId="0" animBg="1"/>
      <p:bldP spid="17" grpId="0" animBg="1"/>
      <p:bldP spid="18" grpId="0" animBg="1"/>
      <p:bldP spid="1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1117943" y="7336971"/>
            <a:ext cx="3381829" cy="769257"/>
          </a:xfrm>
          <a:prstGeom prst="rect">
            <a:avLst/>
          </a:prstGeom>
          <a:solidFill>
            <a:srgbClr val="112836"/>
          </a:solidFill>
          <a:ln>
            <a:solidFill>
              <a:srgbClr val="1128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2312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0693" y="614720"/>
            <a:ext cx="7582614" cy="13120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150"/>
              </a:lnSpc>
              <a:buNone/>
            </a:pPr>
            <a:r>
              <a:rPr lang="en-US" sz="41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Gestion des erreurs et validation des entrées</a:t>
            </a:r>
            <a:endParaRPr lang="en-US" sz="41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0693" y="2261354"/>
            <a:ext cx="1115258" cy="178450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30517" y="2484358"/>
            <a:ext cx="3495437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Validation des entrées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2230517" y="2946202"/>
            <a:ext cx="6132790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Vérifier si les entrées de l'utilisateur sont valides (format, plage).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0693" y="4045863"/>
            <a:ext cx="1115258" cy="178450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30517" y="4268867"/>
            <a:ext cx="3073122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Gestion des erreurs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2230517" y="4730710"/>
            <a:ext cx="6132790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Afficher des messages d'erreur clairs en cas d'entrée invalide.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0693" y="5830372"/>
            <a:ext cx="1115258" cy="178450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30517" y="6053376"/>
            <a:ext cx="4031813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Redirection de l'utilisateur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2230517" y="6515219"/>
            <a:ext cx="6132790" cy="7138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Demander à l'utilisateur de re-saisir une valeur valide si nécessaire.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8" grpId="0" animBg="1"/>
      <p:bldP spid="9" grpId="0" animBg="1"/>
      <p:bldP spid="11" grpId="0" animBg="1"/>
      <p:bldP spid="1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11117943" y="7336971"/>
            <a:ext cx="3381829" cy="769257"/>
          </a:xfrm>
          <a:prstGeom prst="rect">
            <a:avLst/>
          </a:prstGeom>
          <a:solidFill>
            <a:srgbClr val="112836"/>
          </a:solidFill>
          <a:ln>
            <a:solidFill>
              <a:srgbClr val="1128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ext 0"/>
          <p:cNvSpPr/>
          <p:nvPr/>
        </p:nvSpPr>
        <p:spPr>
          <a:xfrm>
            <a:off x="736878" y="1245632"/>
            <a:ext cx="9455825" cy="6192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850"/>
              </a:lnSpc>
              <a:buNone/>
            </a:pPr>
            <a:r>
              <a:rPr lang="en-US" sz="39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Optimisation des performances</a:t>
            </a:r>
            <a:endParaRPr lang="en-US" sz="39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0606" y="2286000"/>
            <a:ext cx="2170748" cy="153090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63948" y="3038832"/>
            <a:ext cx="123944" cy="4211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00"/>
              </a:lnSpc>
              <a:buNone/>
            </a:pPr>
            <a:r>
              <a:rPr lang="en-US" sz="20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050" dirty="0"/>
          </a:p>
        </p:txBody>
      </p:sp>
      <p:sp>
        <p:nvSpPr>
          <p:cNvPr id="5" name="Text 2"/>
          <p:cNvSpPr/>
          <p:nvPr/>
        </p:nvSpPr>
        <p:spPr>
          <a:xfrm>
            <a:off x="5321856" y="2896553"/>
            <a:ext cx="3173730" cy="309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Optimisation du code</a:t>
            </a:r>
            <a:endParaRPr lang="en-US" sz="1950" dirty="0"/>
          </a:p>
        </p:txBody>
      </p:sp>
      <p:sp>
        <p:nvSpPr>
          <p:cNvPr id="6" name="Shape 3"/>
          <p:cNvSpPr/>
          <p:nvPr/>
        </p:nvSpPr>
        <p:spPr>
          <a:xfrm>
            <a:off x="5163979" y="3833693"/>
            <a:ext cx="8676918" cy="11430"/>
          </a:xfrm>
          <a:prstGeom prst="roundRect">
            <a:avLst>
              <a:gd name="adj" fmla="val 276330"/>
            </a:avLst>
          </a:prstGeom>
          <a:solidFill>
            <a:srgbClr val="49606E"/>
          </a:solidFill>
          <a:ln/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55113" y="3869531"/>
            <a:ext cx="4341614" cy="153090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3922038" y="4424363"/>
            <a:ext cx="207645" cy="4211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00"/>
              </a:lnSpc>
              <a:buNone/>
            </a:pPr>
            <a:r>
              <a:rPr lang="en-US" sz="20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050" dirty="0"/>
          </a:p>
        </p:txBody>
      </p:sp>
      <p:sp>
        <p:nvSpPr>
          <p:cNvPr id="9" name="Text 5"/>
          <p:cNvSpPr/>
          <p:nvPr/>
        </p:nvSpPr>
        <p:spPr>
          <a:xfrm>
            <a:off x="6407229" y="4080034"/>
            <a:ext cx="6822877" cy="309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Utilisation de structures de données efficaces</a:t>
            </a:r>
            <a:endParaRPr lang="en-US" sz="1950" dirty="0"/>
          </a:p>
        </p:txBody>
      </p:sp>
      <p:sp>
        <p:nvSpPr>
          <p:cNvPr id="10" name="Text 6"/>
          <p:cNvSpPr/>
          <p:nvPr/>
        </p:nvSpPr>
        <p:spPr>
          <a:xfrm>
            <a:off x="6407229" y="4516041"/>
            <a:ext cx="7275790" cy="6738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Choisir les structures de données les plus appropriées pour les conversions (par exemple, tableaux pour les unités, dictionnaires pour les conversions).</a:t>
            </a:r>
            <a:endParaRPr lang="en-US" sz="1650" dirty="0"/>
          </a:p>
        </p:txBody>
      </p:sp>
      <p:sp>
        <p:nvSpPr>
          <p:cNvPr id="11" name="Shape 7"/>
          <p:cNvSpPr/>
          <p:nvPr/>
        </p:nvSpPr>
        <p:spPr>
          <a:xfrm>
            <a:off x="6249353" y="5417225"/>
            <a:ext cx="7591544" cy="11430"/>
          </a:xfrm>
          <a:prstGeom prst="roundRect">
            <a:avLst>
              <a:gd name="adj" fmla="val 276330"/>
            </a:avLst>
          </a:prstGeom>
          <a:solidFill>
            <a:srgbClr val="49606E"/>
          </a:solidFill>
          <a:ln/>
        </p:spPr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9739" y="5453063"/>
            <a:ext cx="6512481" cy="1530906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3920133" y="6007894"/>
            <a:ext cx="211574" cy="4211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00"/>
              </a:lnSpc>
              <a:buNone/>
            </a:pPr>
            <a:r>
              <a:rPr lang="en-US" sz="20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050" dirty="0"/>
          </a:p>
        </p:txBody>
      </p:sp>
      <p:sp>
        <p:nvSpPr>
          <p:cNvPr id="14" name="Text 9"/>
          <p:cNvSpPr/>
          <p:nvPr/>
        </p:nvSpPr>
        <p:spPr>
          <a:xfrm>
            <a:off x="7492722" y="5832038"/>
            <a:ext cx="4133850" cy="309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Éviter les opérations inutiles</a:t>
            </a:r>
            <a:endParaRPr lang="en-US" sz="1950" dirty="0"/>
          </a:p>
        </p:txBody>
      </p:sp>
      <p:sp>
        <p:nvSpPr>
          <p:cNvPr id="15" name="Text 10"/>
          <p:cNvSpPr/>
          <p:nvPr/>
        </p:nvSpPr>
        <p:spPr>
          <a:xfrm>
            <a:off x="7492722" y="6268045"/>
            <a:ext cx="4622125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Minimiser les calculs et les conversions redondantes.</a:t>
            </a:r>
            <a:endParaRPr lang="en-US" sz="16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5" grpId="0" animBg="1"/>
      <p:bldP spid="8" grpId="0" animBg="1"/>
      <p:bldP spid="9" grpId="0" animBg="1"/>
      <p:bldP spid="13" grpId="0" animBg="1"/>
      <p:bldP spid="14" grpId="0" animBg="1"/>
      <p:bldP spid="1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11117943" y="7336971"/>
            <a:ext cx="3381829" cy="769257"/>
          </a:xfrm>
          <a:prstGeom prst="rect">
            <a:avLst/>
          </a:prstGeom>
          <a:solidFill>
            <a:srgbClr val="112836"/>
          </a:solidFill>
          <a:ln>
            <a:solidFill>
              <a:srgbClr val="1128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ext 0"/>
          <p:cNvSpPr/>
          <p:nvPr/>
        </p:nvSpPr>
        <p:spPr>
          <a:xfrm>
            <a:off x="837724" y="1682710"/>
            <a:ext cx="6267569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Tests et débogage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2865477"/>
            <a:ext cx="1619369" cy="830580"/>
          </a:xfrm>
          <a:prstGeom prst="roundRect">
            <a:avLst>
              <a:gd name="adj" fmla="val 4323"/>
            </a:avLst>
          </a:prstGeom>
          <a:solidFill>
            <a:srgbClr val="304755"/>
          </a:solidFill>
          <a:ln/>
        </p:spPr>
      </p:sp>
      <p:sp>
        <p:nvSpPr>
          <p:cNvPr id="4" name="Text 2"/>
          <p:cNvSpPr/>
          <p:nvPr/>
        </p:nvSpPr>
        <p:spPr>
          <a:xfrm>
            <a:off x="1077039" y="3041452"/>
            <a:ext cx="140970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350" dirty="0"/>
          </a:p>
        </p:txBody>
      </p:sp>
      <p:sp>
        <p:nvSpPr>
          <p:cNvPr id="5" name="Text 3"/>
          <p:cNvSpPr/>
          <p:nvPr/>
        </p:nvSpPr>
        <p:spPr>
          <a:xfrm>
            <a:off x="2696408" y="3104793"/>
            <a:ext cx="2457212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Tests unitaires</a:t>
            </a:r>
            <a:endParaRPr lang="en-US" sz="2200" dirty="0"/>
          </a:p>
        </p:txBody>
      </p:sp>
      <p:sp>
        <p:nvSpPr>
          <p:cNvPr id="6" name="Shape 4"/>
          <p:cNvSpPr/>
          <p:nvPr/>
        </p:nvSpPr>
        <p:spPr>
          <a:xfrm>
            <a:off x="2576751" y="3680817"/>
            <a:ext cx="11096268" cy="15240"/>
          </a:xfrm>
          <a:prstGeom prst="roundRect">
            <a:avLst>
              <a:gd name="adj" fmla="val 235611"/>
            </a:avLst>
          </a:prstGeom>
          <a:solidFill>
            <a:srgbClr val="49606E"/>
          </a:solidFill>
          <a:ln/>
        </p:spPr>
      </p:sp>
      <p:sp>
        <p:nvSpPr>
          <p:cNvPr id="7" name="Shape 5"/>
          <p:cNvSpPr/>
          <p:nvPr/>
        </p:nvSpPr>
        <p:spPr>
          <a:xfrm>
            <a:off x="837724" y="3815715"/>
            <a:ext cx="3238738" cy="830580"/>
          </a:xfrm>
          <a:prstGeom prst="roundRect">
            <a:avLst>
              <a:gd name="adj" fmla="val 4323"/>
            </a:avLst>
          </a:prstGeom>
          <a:solidFill>
            <a:srgbClr val="304755"/>
          </a:solidFill>
          <a:ln/>
        </p:spPr>
      </p:sp>
      <p:sp>
        <p:nvSpPr>
          <p:cNvPr id="8" name="Text 6"/>
          <p:cNvSpPr/>
          <p:nvPr/>
        </p:nvSpPr>
        <p:spPr>
          <a:xfrm>
            <a:off x="1077039" y="3991689"/>
            <a:ext cx="235982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350" dirty="0"/>
          </a:p>
        </p:txBody>
      </p:sp>
      <p:sp>
        <p:nvSpPr>
          <p:cNvPr id="9" name="Text 7"/>
          <p:cNvSpPr/>
          <p:nvPr/>
        </p:nvSpPr>
        <p:spPr>
          <a:xfrm>
            <a:off x="4315778" y="4055031"/>
            <a:ext cx="314003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Tests d'intégration</a:t>
            </a:r>
            <a:endParaRPr lang="en-US" sz="2200" dirty="0"/>
          </a:p>
        </p:txBody>
      </p:sp>
      <p:sp>
        <p:nvSpPr>
          <p:cNvPr id="10" name="Shape 8"/>
          <p:cNvSpPr/>
          <p:nvPr/>
        </p:nvSpPr>
        <p:spPr>
          <a:xfrm>
            <a:off x="4196120" y="4631055"/>
            <a:ext cx="9476899" cy="15240"/>
          </a:xfrm>
          <a:prstGeom prst="roundRect">
            <a:avLst>
              <a:gd name="adj" fmla="val 235611"/>
            </a:avLst>
          </a:prstGeom>
          <a:solidFill>
            <a:srgbClr val="49606E"/>
          </a:solidFill>
          <a:ln/>
        </p:spPr>
      </p:sp>
      <p:sp>
        <p:nvSpPr>
          <p:cNvPr id="11" name="Shape 9"/>
          <p:cNvSpPr/>
          <p:nvPr/>
        </p:nvSpPr>
        <p:spPr>
          <a:xfrm>
            <a:off x="837724" y="4765953"/>
            <a:ext cx="4858107" cy="830580"/>
          </a:xfrm>
          <a:prstGeom prst="roundRect">
            <a:avLst>
              <a:gd name="adj" fmla="val 4323"/>
            </a:avLst>
          </a:prstGeom>
          <a:solidFill>
            <a:srgbClr val="304755"/>
          </a:solidFill>
          <a:ln/>
        </p:spPr>
      </p:sp>
      <p:sp>
        <p:nvSpPr>
          <p:cNvPr id="12" name="Text 10"/>
          <p:cNvSpPr/>
          <p:nvPr/>
        </p:nvSpPr>
        <p:spPr>
          <a:xfrm>
            <a:off x="1077039" y="4941927"/>
            <a:ext cx="240506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350" dirty="0"/>
          </a:p>
        </p:txBody>
      </p:sp>
      <p:sp>
        <p:nvSpPr>
          <p:cNvPr id="13" name="Text 11"/>
          <p:cNvSpPr/>
          <p:nvPr/>
        </p:nvSpPr>
        <p:spPr>
          <a:xfrm>
            <a:off x="5935147" y="5005268"/>
            <a:ext cx="370832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Tests de performance</a:t>
            </a:r>
            <a:endParaRPr lang="en-US" sz="2200" dirty="0"/>
          </a:p>
        </p:txBody>
      </p:sp>
      <p:sp>
        <p:nvSpPr>
          <p:cNvPr id="14" name="Shape 12"/>
          <p:cNvSpPr/>
          <p:nvPr/>
        </p:nvSpPr>
        <p:spPr>
          <a:xfrm>
            <a:off x="5815489" y="5581293"/>
            <a:ext cx="7857530" cy="15240"/>
          </a:xfrm>
          <a:prstGeom prst="roundRect">
            <a:avLst>
              <a:gd name="adj" fmla="val 235611"/>
            </a:avLst>
          </a:prstGeom>
          <a:solidFill>
            <a:srgbClr val="49606E"/>
          </a:solidFill>
          <a:ln/>
        </p:spPr>
      </p:sp>
      <p:sp>
        <p:nvSpPr>
          <p:cNvPr id="15" name="Shape 13"/>
          <p:cNvSpPr/>
          <p:nvPr/>
        </p:nvSpPr>
        <p:spPr>
          <a:xfrm>
            <a:off x="837724" y="5779531"/>
            <a:ext cx="6477476" cy="830580"/>
          </a:xfrm>
          <a:prstGeom prst="roundRect">
            <a:avLst>
              <a:gd name="adj" fmla="val 4323"/>
            </a:avLst>
          </a:prstGeom>
          <a:solidFill>
            <a:srgbClr val="304755"/>
          </a:solidFill>
          <a:ln/>
        </p:spPr>
      </p:sp>
      <p:sp>
        <p:nvSpPr>
          <p:cNvPr id="16" name="Text 14"/>
          <p:cNvSpPr/>
          <p:nvPr/>
        </p:nvSpPr>
        <p:spPr>
          <a:xfrm>
            <a:off x="1077039" y="5892165"/>
            <a:ext cx="240268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4</a:t>
            </a:r>
            <a:endParaRPr lang="en-US" sz="2350" dirty="0"/>
          </a:p>
        </p:txBody>
      </p:sp>
      <p:sp>
        <p:nvSpPr>
          <p:cNvPr id="17" name="Text 15"/>
          <p:cNvSpPr/>
          <p:nvPr/>
        </p:nvSpPr>
        <p:spPr>
          <a:xfrm>
            <a:off x="7554516" y="5955506"/>
            <a:ext cx="174771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Débogage</a:t>
            </a:r>
            <a:endParaRPr lang="en-US" sz="22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>
        <p14:glitter pattern="hexago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900" decel="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9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00"/>
                            </p:stCondLst>
                            <p:childTnLst>
                              <p:par>
                                <p:cTn id="7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8" grpId="0" animBg="1"/>
      <p:bldP spid="9" grpId="0" animBg="1"/>
      <p:bldP spid="12" grpId="0" animBg="1"/>
      <p:bldP spid="13" grpId="0" animBg="1"/>
      <p:bldP spid="16" grpId="0" animBg="1"/>
      <p:bldP spid="17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112836"/>
        </a:solidFill>
        <a:ln>
          <a:solidFill>
            <a:srgbClr val="112836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</TotalTime>
  <Words>449</Words>
  <Application>Microsoft Office PowerPoint</Application>
  <PresentationFormat>Personnalisé</PresentationFormat>
  <Paragraphs>91</Paragraphs>
  <Slides>10</Slides>
  <Notes>10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7" baseType="lpstr">
      <vt:lpstr>Calibri</vt:lpstr>
      <vt:lpstr>Cabin Bold</vt:lpstr>
      <vt:lpstr>Cabin</vt:lpstr>
      <vt:lpstr>Arial</vt:lpstr>
      <vt:lpstr>Cabin Medium</vt:lpstr>
      <vt:lpstr>Unbounded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LOUIS_NDJIE</cp:lastModifiedBy>
  <cp:revision>14</cp:revision>
  <dcterms:created xsi:type="dcterms:W3CDTF">2025-01-23T23:59:16Z</dcterms:created>
  <dcterms:modified xsi:type="dcterms:W3CDTF">2025-01-29T08:15:31Z</dcterms:modified>
</cp:coreProperties>
</file>